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3E9E5"/>
    <a:srgbClr val="F3F5FA"/>
    <a:srgbClr val="CDD2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26" autoAdjust="0"/>
  </p:normalViewPr>
  <p:slideViewPr>
    <p:cSldViewPr snapToGrid="0" snapToObjects="1" showGuides="1">
      <p:cViewPr>
        <p:scale>
          <a:sx n="23" d="100"/>
          <a:sy n="23" d="100"/>
        </p:scale>
        <p:origin x="272" y="6"/>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64000">
              <a:schemeClr val="accent1">
                <a:lumMod val="60000"/>
                <a:lumOff val="40000"/>
              </a:schemeClr>
            </a:gs>
            <a:gs pos="83000">
              <a:schemeClr val="accent1">
                <a:lumMod val="60000"/>
                <a:lumOff val="4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1EA4B4D0-6533-4E39-BD0A-1D851DBF0E6F}"/>
              </a:ext>
            </a:extLst>
          </p:cNvPr>
          <p:cNvSpPr/>
          <p:nvPr/>
        </p:nvSpPr>
        <p:spPr>
          <a:xfrm>
            <a:off x="476513" y="24997547"/>
            <a:ext cx="9998933" cy="5335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625EE5E-D789-4285-AE8B-A947705DA7B5}"/>
              </a:ext>
            </a:extLst>
          </p:cNvPr>
          <p:cNvSpPr/>
          <p:nvPr/>
        </p:nvSpPr>
        <p:spPr>
          <a:xfrm>
            <a:off x="451756" y="20496463"/>
            <a:ext cx="10043154" cy="3352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A5068869-83F8-475D-8259-6AC5D2473227}"/>
              </a:ext>
            </a:extLst>
          </p:cNvPr>
          <p:cNvSpPr/>
          <p:nvPr/>
        </p:nvSpPr>
        <p:spPr>
          <a:xfrm>
            <a:off x="33415756" y="22582744"/>
            <a:ext cx="10077781" cy="3245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FD1BCAF-E060-40C2-A231-3857A8DDA984}"/>
              </a:ext>
            </a:extLst>
          </p:cNvPr>
          <p:cNvSpPr/>
          <p:nvPr/>
        </p:nvSpPr>
        <p:spPr>
          <a:xfrm>
            <a:off x="33402096" y="14647570"/>
            <a:ext cx="10077781" cy="6839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C8EAE34-CAFE-4BDE-B6EE-7EF771E4BA0E}"/>
              </a:ext>
            </a:extLst>
          </p:cNvPr>
          <p:cNvSpPr/>
          <p:nvPr/>
        </p:nvSpPr>
        <p:spPr>
          <a:xfrm>
            <a:off x="33388435" y="5548750"/>
            <a:ext cx="10077781" cy="8128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78B04E-BBC8-4FCB-B539-873B46F1836A}"/>
              </a:ext>
            </a:extLst>
          </p:cNvPr>
          <p:cNvSpPr/>
          <p:nvPr/>
        </p:nvSpPr>
        <p:spPr>
          <a:xfrm>
            <a:off x="13209446" y="5542260"/>
            <a:ext cx="17550411" cy="2784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314E16-25E8-4576-8AF2-1A24A548B64B}"/>
              </a:ext>
            </a:extLst>
          </p:cNvPr>
          <p:cNvSpPr/>
          <p:nvPr/>
        </p:nvSpPr>
        <p:spPr>
          <a:xfrm>
            <a:off x="479415" y="5543772"/>
            <a:ext cx="10017327" cy="13727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59E15D0-7D53-45C9-B432-526F0D96780E}"/>
              </a:ext>
            </a:extLst>
          </p:cNvPr>
          <p:cNvSpPr/>
          <p:nvPr/>
        </p:nvSpPr>
        <p:spPr>
          <a:xfrm>
            <a:off x="33365815" y="27063506"/>
            <a:ext cx="10048874" cy="3245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a:xfrm>
            <a:off x="542789" y="6668486"/>
            <a:ext cx="10056813" cy="12234096"/>
          </a:xfrm>
        </p:spPr>
        <p:txBody>
          <a:bodyPr/>
          <a:lstStyle/>
          <a:p>
            <a:r>
              <a:rPr lang="en-US" dirty="0"/>
              <a:t>Since a significant portion of a state’s budget is spent on education, school spending has often been analyzed for correlations with student outcomes. Moreover, since Janet Napolitano’s administration, the goal has been to increase spending on instruction. To further understand how school spending and ratios affect teachers and students, data from the 2017 and 2018 Arizona Auditor General’s Report on Arizona District Spending has been examined for:</a:t>
            </a:r>
          </a:p>
          <a:p>
            <a:endParaRPr lang="en-US" dirty="0"/>
          </a:p>
          <a:p>
            <a:endParaRPr lang="en-US" dirty="0"/>
          </a:p>
          <a:p>
            <a:endParaRPr lang="en-US" dirty="0"/>
          </a:p>
          <a:p>
            <a:r>
              <a:rPr lang="en-US" dirty="0"/>
              <a:t>AIMS Science Scores	         </a:t>
            </a:r>
          </a:p>
          <a:p>
            <a:endParaRPr lang="en-US" dirty="0"/>
          </a:p>
          <a:p>
            <a:r>
              <a:rPr lang="en-US" dirty="0" err="1"/>
              <a:t>AzMERIT</a:t>
            </a:r>
            <a:r>
              <a:rPr lang="en-US" dirty="0"/>
              <a:t> Math Scores                                  </a:t>
            </a:r>
          </a:p>
          <a:p>
            <a:r>
              <a:rPr lang="en-US" dirty="0"/>
              <a:t>                                                   </a:t>
            </a:r>
          </a:p>
          <a:p>
            <a:r>
              <a:rPr lang="en-US" dirty="0" err="1"/>
              <a:t>AzMERIT</a:t>
            </a:r>
            <a:r>
              <a:rPr lang="en-US" dirty="0"/>
              <a:t> ELA Scores                               </a:t>
            </a:r>
          </a:p>
          <a:p>
            <a:r>
              <a:rPr lang="en-US" dirty="0"/>
              <a:t>	                  </a:t>
            </a:r>
          </a:p>
          <a:p>
            <a:r>
              <a:rPr lang="en-US" dirty="0"/>
              <a:t>Graduation Rate	         	</a:t>
            </a:r>
          </a:p>
          <a:p>
            <a:endParaRPr lang="en-US" dirty="0"/>
          </a:p>
          <a:p>
            <a:r>
              <a:rPr lang="en-US" dirty="0"/>
              <a:t>	</a:t>
            </a:r>
          </a:p>
          <a:p>
            <a:endParaRPr lang="en-US" dirty="0"/>
          </a:p>
          <a:p>
            <a:endParaRPr lang="en-US" dirty="0"/>
          </a:p>
          <a:p>
            <a:r>
              <a:rPr lang="en-US" dirty="0"/>
              <a:t>In addition, the average teacher salary compared with the average years of teacher experience for each district was also analyzed. </a:t>
            </a:r>
          </a:p>
          <a:p>
            <a:endParaRPr lang="en-US" dirty="0"/>
          </a:p>
          <a:p>
            <a:r>
              <a:rPr lang="en-US" dirty="0"/>
              <a:t>There were many factors that were not explored including per pupil spending on food, transportation, land, interest, etc. </a:t>
            </a:r>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a:xfrm>
            <a:off x="560942" y="5622921"/>
            <a:ext cx="10048875" cy="754045"/>
          </a:xfrm>
        </p:spPr>
        <p:txBody>
          <a:bodyPr/>
          <a:lstStyle/>
          <a:p>
            <a:r>
              <a:rPr lang="en-US" dirty="0"/>
              <a:t>Introduction</a:t>
            </a:r>
          </a:p>
        </p:txBody>
      </p:sp>
      <p:sp>
        <p:nvSpPr>
          <p:cNvPr id="89" name="Text Placeholder 88">
            <a:extLst>
              <a:ext uri="{FF2B5EF4-FFF2-40B4-BE49-F238E27FC236}">
                <a16:creationId xmlns:a16="http://schemas.microsoft.com/office/drawing/2014/main" id="{52482D9A-DD3A-3E4D-B5A8-692345FB258E}"/>
              </a:ext>
            </a:extLst>
          </p:cNvPr>
          <p:cNvSpPr>
            <a:spLocks noGrp="1"/>
          </p:cNvSpPr>
          <p:nvPr>
            <p:ph type="body" sz="quarter" idx="20"/>
          </p:nvPr>
        </p:nvSpPr>
        <p:spPr>
          <a:xfrm>
            <a:off x="446280" y="20580357"/>
            <a:ext cx="10050462" cy="754045"/>
          </a:xfrm>
        </p:spPr>
        <p:txBody>
          <a:bodyPr/>
          <a:lstStyle/>
          <a:p>
            <a:r>
              <a:rPr lang="en-US" dirty="0"/>
              <a:t>Data</a:t>
            </a:r>
          </a:p>
        </p:txBody>
      </p:sp>
      <p:sp>
        <p:nvSpPr>
          <p:cNvPr id="90" name="Text Placeholder 89">
            <a:extLst>
              <a:ext uri="{FF2B5EF4-FFF2-40B4-BE49-F238E27FC236}">
                <a16:creationId xmlns:a16="http://schemas.microsoft.com/office/drawing/2014/main" id="{B20DAE73-7398-3541-9047-3EF06FA94C0B}"/>
              </a:ext>
            </a:extLst>
          </p:cNvPr>
          <p:cNvSpPr>
            <a:spLocks noGrp="1"/>
          </p:cNvSpPr>
          <p:nvPr>
            <p:ph type="body" sz="quarter" idx="21"/>
          </p:nvPr>
        </p:nvSpPr>
        <p:spPr>
          <a:xfrm>
            <a:off x="33402096" y="23448923"/>
            <a:ext cx="10048874" cy="2000525"/>
          </a:xfrm>
        </p:spPr>
        <p:txBody>
          <a:bodyPr/>
          <a:lstStyle/>
          <a:p>
            <a:r>
              <a:rPr lang="en-US" dirty="0"/>
              <a:t>With the ESSA requirement that districts report school spending, it will be possible in the future to examine these relationships at the school level. Moreover, analyzing these same trends with controlled student populations would allow for a clearer understandings of these relationships.</a:t>
            </a:r>
          </a:p>
        </p:txBody>
      </p:sp>
      <p:sp>
        <p:nvSpPr>
          <p:cNvPr id="91" name="Text Placeholder 90">
            <a:extLst>
              <a:ext uri="{FF2B5EF4-FFF2-40B4-BE49-F238E27FC236}">
                <a16:creationId xmlns:a16="http://schemas.microsoft.com/office/drawing/2014/main" id="{6A984DC8-C031-724D-9B33-B7D232AE5C5D}"/>
              </a:ext>
            </a:extLst>
          </p:cNvPr>
          <p:cNvSpPr>
            <a:spLocks noGrp="1"/>
          </p:cNvSpPr>
          <p:nvPr>
            <p:ph type="body" sz="quarter" idx="22"/>
          </p:nvPr>
        </p:nvSpPr>
        <p:spPr>
          <a:xfrm>
            <a:off x="33402096" y="14675120"/>
            <a:ext cx="10048875" cy="754045"/>
          </a:xfrm>
        </p:spPr>
        <p:txBody>
          <a:bodyPr/>
          <a:lstStyle/>
          <a:p>
            <a:r>
              <a:rPr lang="en-US" dirty="0"/>
              <a:t>Limitations</a:t>
            </a:r>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a:xfrm>
            <a:off x="13228907" y="6376966"/>
            <a:ext cx="17530951" cy="1538861"/>
          </a:xfrm>
        </p:spPr>
        <p:txBody>
          <a:bodyPr/>
          <a:lstStyle/>
          <a:p>
            <a:pPr algn="ctr"/>
            <a:r>
              <a:rPr lang="en-US" sz="3500" dirty="0"/>
              <a:t>Districts that spent a larger percentage of their budget on instruction had higher graduation rates, </a:t>
            </a:r>
            <a:r>
              <a:rPr lang="en-US" sz="3500" dirty="0" err="1"/>
              <a:t>AzMERIT</a:t>
            </a:r>
            <a:r>
              <a:rPr lang="en-US" sz="3500" dirty="0"/>
              <a:t> scores, and AIMS Science scores. </a:t>
            </a:r>
          </a:p>
        </p:txBody>
      </p:sp>
      <p:sp>
        <p:nvSpPr>
          <p:cNvPr id="93" name="Text Placeholder 92">
            <a:extLst>
              <a:ext uri="{FF2B5EF4-FFF2-40B4-BE49-F238E27FC236}">
                <a16:creationId xmlns:a16="http://schemas.microsoft.com/office/drawing/2014/main" id="{38D8D04E-BA04-3645-8D54-47AEE765C8B0}"/>
              </a:ext>
            </a:extLst>
          </p:cNvPr>
          <p:cNvSpPr>
            <a:spLocks noGrp="1"/>
          </p:cNvSpPr>
          <p:nvPr>
            <p:ph type="body" sz="quarter" idx="24"/>
          </p:nvPr>
        </p:nvSpPr>
        <p:spPr>
          <a:xfrm>
            <a:off x="16934140" y="5542258"/>
            <a:ext cx="10058400" cy="754045"/>
          </a:xfrm>
        </p:spPr>
        <p:txBody>
          <a:bodyPr/>
          <a:lstStyle/>
          <a:p>
            <a:r>
              <a:rPr lang="en-US" dirty="0"/>
              <a:t>Results (continued)</a:t>
            </a:r>
          </a:p>
        </p:txBody>
      </p:sp>
      <p:sp>
        <p:nvSpPr>
          <p:cNvPr id="94" name="Text Placeholder 93">
            <a:extLst>
              <a:ext uri="{FF2B5EF4-FFF2-40B4-BE49-F238E27FC236}">
                <a16:creationId xmlns:a16="http://schemas.microsoft.com/office/drawing/2014/main" id="{2F97B74B-534C-0842-BE55-AF8FB3442020}"/>
              </a:ext>
            </a:extLst>
          </p:cNvPr>
          <p:cNvSpPr>
            <a:spLocks noGrp="1"/>
          </p:cNvSpPr>
          <p:nvPr>
            <p:ph type="body" sz="quarter" idx="25"/>
          </p:nvPr>
        </p:nvSpPr>
        <p:spPr/>
        <p:txBody>
          <a:bodyPr/>
          <a:lstStyle/>
          <a:p>
            <a:r>
              <a:rPr lang="en-US" dirty="0"/>
              <a:t>Conclusions</a:t>
            </a:r>
          </a:p>
        </p:txBody>
      </p:sp>
      <p:sp>
        <p:nvSpPr>
          <p:cNvPr id="95" name="Text Placeholder 94">
            <a:extLst>
              <a:ext uri="{FF2B5EF4-FFF2-40B4-BE49-F238E27FC236}">
                <a16:creationId xmlns:a16="http://schemas.microsoft.com/office/drawing/2014/main" id="{C425D03E-96C1-804B-9990-78B2B8349537}"/>
              </a:ext>
            </a:extLst>
          </p:cNvPr>
          <p:cNvSpPr>
            <a:spLocks noGrp="1"/>
          </p:cNvSpPr>
          <p:nvPr>
            <p:ph type="body" sz="quarter" idx="26"/>
          </p:nvPr>
        </p:nvSpPr>
        <p:spPr>
          <a:xfrm>
            <a:off x="33390292" y="6378481"/>
            <a:ext cx="10047018" cy="6848006"/>
          </a:xfrm>
        </p:spPr>
        <p:txBody>
          <a:bodyPr/>
          <a:lstStyle/>
          <a:p>
            <a:r>
              <a:rPr lang="en-US" dirty="0"/>
              <a:t>For Arizona school districts…</a:t>
            </a:r>
          </a:p>
          <a:p>
            <a:endParaRPr lang="en-US" dirty="0"/>
          </a:p>
          <a:p>
            <a:pPr marL="457200" indent="-457200">
              <a:buFont typeface="+mj-lt"/>
              <a:buAutoNum type="arabicPeriod"/>
            </a:pPr>
            <a:r>
              <a:rPr lang="en-US" dirty="0"/>
              <a:t>Increased instructional spending had a moderate correlation to student performance and graduation rate.</a:t>
            </a:r>
          </a:p>
          <a:p>
            <a:pPr marL="457200" indent="-457200">
              <a:buFont typeface="+mj-lt"/>
              <a:buAutoNum type="arabicPeriod"/>
            </a:pPr>
            <a:endParaRPr lang="en-US" dirty="0"/>
          </a:p>
          <a:p>
            <a:pPr marL="457200" indent="-457200">
              <a:buFont typeface="+mj-lt"/>
              <a:buAutoNum type="arabicPeriod"/>
            </a:pPr>
            <a:r>
              <a:rPr lang="en-US" dirty="0"/>
              <a:t>More experienced teachers have some positive correlation to both teacher salary and student testing.</a:t>
            </a:r>
          </a:p>
          <a:p>
            <a:pPr marL="457200" indent="-457200">
              <a:buFont typeface="+mj-lt"/>
              <a:buAutoNum type="arabicPeriod"/>
            </a:pPr>
            <a:endParaRPr lang="en-US" dirty="0"/>
          </a:p>
          <a:p>
            <a:pPr marL="457200" indent="-457200">
              <a:buFont typeface="+mj-lt"/>
              <a:buAutoNum type="arabicPeriod"/>
            </a:pPr>
            <a:r>
              <a:rPr lang="en-US" dirty="0"/>
              <a:t>Student performance had little correlation to spending on administration, student support services, or the administrator to student ratio.</a:t>
            </a:r>
          </a:p>
          <a:p>
            <a:pPr marL="457200" indent="-457200">
              <a:buFont typeface="+mj-lt"/>
              <a:buAutoNum type="arabicPeriod"/>
            </a:pPr>
            <a:endParaRPr lang="en-US" dirty="0"/>
          </a:p>
          <a:p>
            <a:r>
              <a:rPr lang="en-US" dirty="0"/>
              <a:t>It should be noted that this data is at the district level and not controlled for student characteristics or school level effects. Further research is needed at the school level for clarification.</a:t>
            </a:r>
          </a:p>
        </p:txBody>
      </p:sp>
      <p:sp>
        <p:nvSpPr>
          <p:cNvPr id="96" name="Text Placeholder 95">
            <a:extLst>
              <a:ext uri="{FF2B5EF4-FFF2-40B4-BE49-F238E27FC236}">
                <a16:creationId xmlns:a16="http://schemas.microsoft.com/office/drawing/2014/main" id="{59AA662D-8D39-F746-9987-521130222D8C}"/>
              </a:ext>
            </a:extLst>
          </p:cNvPr>
          <p:cNvSpPr>
            <a:spLocks noGrp="1"/>
          </p:cNvSpPr>
          <p:nvPr>
            <p:ph type="body" sz="quarter" idx="27"/>
          </p:nvPr>
        </p:nvSpPr>
        <p:spPr>
          <a:xfrm>
            <a:off x="33403952" y="22638811"/>
            <a:ext cx="10047018" cy="754045"/>
          </a:xfrm>
        </p:spPr>
        <p:txBody>
          <a:bodyPr/>
          <a:lstStyle/>
          <a:p>
            <a:r>
              <a:rPr lang="en-US" dirty="0"/>
              <a:t>Future Research</a:t>
            </a:r>
          </a:p>
        </p:txBody>
      </p:sp>
      <p:sp>
        <p:nvSpPr>
          <p:cNvPr id="97" name="Text Placeholder 96">
            <a:extLst>
              <a:ext uri="{FF2B5EF4-FFF2-40B4-BE49-F238E27FC236}">
                <a16:creationId xmlns:a16="http://schemas.microsoft.com/office/drawing/2014/main" id="{C9838796-29D9-8A4D-9392-4C51FAC609C9}"/>
              </a:ext>
            </a:extLst>
          </p:cNvPr>
          <p:cNvSpPr>
            <a:spLocks noGrp="1"/>
          </p:cNvSpPr>
          <p:nvPr>
            <p:ph type="body" sz="quarter" idx="28"/>
          </p:nvPr>
        </p:nvSpPr>
        <p:spPr>
          <a:xfrm>
            <a:off x="33390292" y="16613062"/>
            <a:ext cx="5029022" cy="4693570"/>
          </a:xfrm>
        </p:spPr>
        <p:txBody>
          <a:bodyPr/>
          <a:lstStyle/>
          <a:p>
            <a:pPr marL="342900" indent="-342900">
              <a:buFont typeface="Arial" panose="020B0604020202020204" pitchFamily="34" charset="0"/>
              <a:buChar char="•"/>
            </a:pPr>
            <a:r>
              <a:rPr lang="en-US" dirty="0"/>
              <a:t>Student populations were not controlled.</a:t>
            </a:r>
          </a:p>
          <a:p>
            <a:endParaRPr lang="en-US" dirty="0"/>
          </a:p>
          <a:p>
            <a:pPr marL="342900" indent="-342900">
              <a:buFont typeface="Arial" panose="020B0604020202020204" pitchFamily="34" charset="0"/>
              <a:buChar char="•"/>
            </a:pPr>
            <a:r>
              <a:rPr lang="en-US" dirty="0"/>
              <a:t>Only 2017 and 2018 data were available for use.</a:t>
            </a:r>
          </a:p>
          <a:p>
            <a:endParaRPr lang="en-US" dirty="0"/>
          </a:p>
          <a:p>
            <a:endParaRPr lang="en-US" dirty="0"/>
          </a:p>
          <a:p>
            <a:pPr marL="342900" indent="-342900">
              <a:buFont typeface="Arial" panose="020B0604020202020204" pitchFamily="34" charset="0"/>
              <a:buChar char="•"/>
            </a:pPr>
            <a:r>
              <a:rPr lang="en-US" dirty="0"/>
              <a:t>Analysis was conducted at the district level.</a:t>
            </a:r>
            <a:br>
              <a:rPr lang="en-US" dirty="0"/>
            </a:br>
            <a:endParaRPr lang="en-US" dirty="0"/>
          </a:p>
        </p:txBody>
      </p:sp>
      <p:sp>
        <p:nvSpPr>
          <p:cNvPr id="98" name="Text Placeholder 97">
            <a:extLst>
              <a:ext uri="{FF2B5EF4-FFF2-40B4-BE49-F238E27FC236}">
                <a16:creationId xmlns:a16="http://schemas.microsoft.com/office/drawing/2014/main" id="{5FF1C2DE-3A2B-6E4D-A87A-F041F0046A3A}"/>
              </a:ext>
            </a:extLst>
          </p:cNvPr>
          <p:cNvSpPr>
            <a:spLocks noGrp="1"/>
          </p:cNvSpPr>
          <p:nvPr>
            <p:ph type="body" sz="quarter" idx="29"/>
          </p:nvPr>
        </p:nvSpPr>
        <p:spPr>
          <a:xfrm>
            <a:off x="33373456" y="27193280"/>
            <a:ext cx="10047018" cy="754045"/>
          </a:xfrm>
        </p:spPr>
        <p:txBody>
          <a:bodyPr/>
          <a:lstStyle/>
          <a:p>
            <a:r>
              <a:rPr lang="en-US" dirty="0"/>
              <a:t>Acknowledgements</a:t>
            </a:r>
          </a:p>
        </p:txBody>
      </p:sp>
      <p:sp>
        <p:nvSpPr>
          <p:cNvPr id="99" name="Text Placeholder 98">
            <a:extLst>
              <a:ext uri="{FF2B5EF4-FFF2-40B4-BE49-F238E27FC236}">
                <a16:creationId xmlns:a16="http://schemas.microsoft.com/office/drawing/2014/main" id="{D5A02CF7-A081-4343-8CE7-EA107BE5C7F0}"/>
              </a:ext>
            </a:extLst>
          </p:cNvPr>
          <p:cNvSpPr>
            <a:spLocks noGrp="1"/>
          </p:cNvSpPr>
          <p:nvPr>
            <p:ph type="body" sz="quarter" idx="30"/>
          </p:nvPr>
        </p:nvSpPr>
        <p:spPr>
          <a:xfrm>
            <a:off x="33373456" y="27947325"/>
            <a:ext cx="10052050" cy="2385246"/>
          </a:xfrm>
        </p:spPr>
        <p:txBody>
          <a:bodyPr/>
          <a:lstStyle/>
          <a:p>
            <a:r>
              <a:rPr lang="en-US" dirty="0"/>
              <a:t>I would like to thank the Decision Center for Educational Excellence at Arizona State University for its continued support, work, and resources that they put forth to help improve educational outcomes in Arizona. I would also like to thank Mr. Lukas </a:t>
            </a:r>
            <a:r>
              <a:rPr lang="en-US" dirty="0" err="1"/>
              <a:t>Wenrick</a:t>
            </a:r>
            <a:r>
              <a:rPr lang="en-US" dirty="0"/>
              <a:t> and Dr. Joe O’Reilly for being editors and close supporters in advising the direction of this project.</a:t>
            </a:r>
          </a:p>
        </p:txBody>
      </p:sp>
      <p:sp>
        <p:nvSpPr>
          <p:cNvPr id="100" name="Text Placeholder 99">
            <a:extLst>
              <a:ext uri="{FF2B5EF4-FFF2-40B4-BE49-F238E27FC236}">
                <a16:creationId xmlns:a16="http://schemas.microsoft.com/office/drawing/2014/main" id="{E1D63EAF-47F9-774B-9E42-7734CFFDC91E}"/>
              </a:ext>
            </a:extLst>
          </p:cNvPr>
          <p:cNvSpPr>
            <a:spLocks noGrp="1"/>
          </p:cNvSpPr>
          <p:nvPr>
            <p:ph type="body" sz="quarter" idx="96"/>
          </p:nvPr>
        </p:nvSpPr>
        <p:spPr>
          <a:xfrm>
            <a:off x="479415" y="21593575"/>
            <a:ext cx="10056813" cy="1615805"/>
          </a:xfrm>
        </p:spPr>
        <p:txBody>
          <a:bodyPr/>
          <a:lstStyle/>
          <a:p>
            <a:r>
              <a:rPr lang="en-US" dirty="0"/>
              <a:t>All data used was taken for the annual public reports conduct by Arizona Auditor General on Arizona school district spending from the fiscal years 2017 and 2018.</a:t>
            </a:r>
          </a:p>
        </p:txBody>
      </p:sp>
      <p:sp>
        <p:nvSpPr>
          <p:cNvPr id="101" name="Text Placeholder 100">
            <a:extLst>
              <a:ext uri="{FF2B5EF4-FFF2-40B4-BE49-F238E27FC236}">
                <a16:creationId xmlns:a16="http://schemas.microsoft.com/office/drawing/2014/main" id="{3F1E5495-EDC6-8943-BA21-C1F3009450C4}"/>
              </a:ext>
            </a:extLst>
          </p:cNvPr>
          <p:cNvSpPr>
            <a:spLocks noGrp="1"/>
          </p:cNvSpPr>
          <p:nvPr>
            <p:ph type="body" sz="quarter" idx="150"/>
          </p:nvPr>
        </p:nvSpPr>
        <p:spPr>
          <a:xfrm>
            <a:off x="5932593" y="3383947"/>
            <a:ext cx="31998968" cy="1280160"/>
          </a:xfrm>
        </p:spPr>
        <p:txBody>
          <a:bodyPr/>
          <a:lstStyle/>
          <a:p>
            <a:r>
              <a:rPr lang="en-US" dirty="0"/>
              <a:t>Decision Center for Educational Excellence at Arizona State University</a:t>
            </a:r>
          </a:p>
        </p:txBody>
      </p:sp>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p:txBody>
          <a:bodyPr>
            <a:normAutofit/>
          </a:bodyPr>
          <a:lstStyle/>
          <a:p>
            <a:r>
              <a:rPr lang="en-US" sz="6100" dirty="0"/>
              <a:t>By Justin Colyar</a:t>
            </a:r>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a:xfrm>
            <a:off x="5932593" y="465813"/>
            <a:ext cx="31998968" cy="1650218"/>
          </a:xfrm>
        </p:spPr>
        <p:txBody>
          <a:bodyPr>
            <a:normAutofit fontScale="55000" lnSpcReduction="20000"/>
          </a:bodyPr>
          <a:lstStyle/>
          <a:p>
            <a:r>
              <a:rPr lang="en-US" dirty="0"/>
              <a:t>Correlation between Arizona school districts’ percentage spent on instruction and students’ performance.</a:t>
            </a:r>
          </a:p>
        </p:txBody>
      </p:sp>
      <p:pic>
        <p:nvPicPr>
          <p:cNvPr id="1034" name="Picture 10">
            <a:extLst>
              <a:ext uri="{FF2B5EF4-FFF2-40B4-BE49-F238E27FC236}">
                <a16:creationId xmlns:a16="http://schemas.microsoft.com/office/drawing/2014/main" id="{AA784A60-00A7-46EE-8D3E-70BB1799F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9446" y="9482262"/>
            <a:ext cx="8022960" cy="49608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BBF8B500-F8EB-4594-94BA-22F6DFB1D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3550" y="9482262"/>
            <a:ext cx="8022961" cy="4960864"/>
          </a:xfrm>
          <a:prstGeom prst="rect">
            <a:avLst/>
          </a:prstGeom>
          <a:noFill/>
          <a:extLst>
            <a:ext uri="{909E8E84-426E-40DD-AFC4-6F175D3DCCD1}">
              <a14:hiddenFill xmlns:a14="http://schemas.microsoft.com/office/drawing/2010/main">
                <a:solidFill>
                  <a:srgbClr val="FFFFFF"/>
                </a:solidFill>
              </a14:hiddenFill>
            </a:ext>
          </a:extLst>
        </p:spPr>
      </p:pic>
      <p:sp>
        <p:nvSpPr>
          <p:cNvPr id="43" name="Text Placeholder 96">
            <a:extLst>
              <a:ext uri="{FF2B5EF4-FFF2-40B4-BE49-F238E27FC236}">
                <a16:creationId xmlns:a16="http://schemas.microsoft.com/office/drawing/2014/main" id="{E821028D-0B74-4764-870F-D833806896B1}"/>
              </a:ext>
            </a:extLst>
          </p:cNvPr>
          <p:cNvSpPr txBox="1">
            <a:spLocks/>
          </p:cNvSpPr>
          <p:nvPr/>
        </p:nvSpPr>
        <p:spPr>
          <a:xfrm>
            <a:off x="38319389" y="16610764"/>
            <a:ext cx="5029022" cy="5001347"/>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buFont typeface="Arial" pitchFamily="34" charset="0"/>
              <a:buChar char="•"/>
            </a:pPr>
            <a:r>
              <a:rPr lang="en-US" dirty="0"/>
              <a:t>May be controlling, underlying factors in trends like income.</a:t>
            </a:r>
          </a:p>
          <a:p>
            <a:endParaRPr lang="en-US" dirty="0"/>
          </a:p>
          <a:p>
            <a:pPr marL="342900" indent="-342900">
              <a:buFont typeface="Arial" pitchFamily="34" charset="0"/>
              <a:buChar char="•"/>
            </a:pPr>
            <a:r>
              <a:rPr lang="en-US" dirty="0"/>
              <a:t>Higher standard deviation in results is to be expected due to small sample size of years</a:t>
            </a:r>
          </a:p>
          <a:p>
            <a:endParaRPr lang="en-US" dirty="0"/>
          </a:p>
          <a:p>
            <a:pPr marL="342900" indent="-342900">
              <a:buFont typeface="Arial" pitchFamily="34" charset="0"/>
              <a:buChar char="•"/>
            </a:pPr>
            <a:r>
              <a:rPr lang="en-US" dirty="0"/>
              <a:t>Trends are expected to be diminished because of averaging across multiple schools.</a:t>
            </a:r>
            <a:br>
              <a:rPr lang="en-US" dirty="0"/>
            </a:br>
            <a:endParaRPr lang="en-US" dirty="0"/>
          </a:p>
        </p:txBody>
      </p:sp>
      <p:sp>
        <p:nvSpPr>
          <p:cNvPr id="44" name="Text Placeholder 96">
            <a:extLst>
              <a:ext uri="{FF2B5EF4-FFF2-40B4-BE49-F238E27FC236}">
                <a16:creationId xmlns:a16="http://schemas.microsoft.com/office/drawing/2014/main" id="{346365DD-0BF7-44CD-828E-89638BD8633E}"/>
              </a:ext>
            </a:extLst>
          </p:cNvPr>
          <p:cNvSpPr txBox="1">
            <a:spLocks/>
          </p:cNvSpPr>
          <p:nvPr/>
        </p:nvSpPr>
        <p:spPr>
          <a:xfrm>
            <a:off x="33390292" y="15487810"/>
            <a:ext cx="4541269"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dirty="0"/>
              <a:t>Limits</a:t>
            </a:r>
          </a:p>
        </p:txBody>
      </p:sp>
      <p:sp>
        <p:nvSpPr>
          <p:cNvPr id="45" name="Text Placeholder 96">
            <a:extLst>
              <a:ext uri="{FF2B5EF4-FFF2-40B4-BE49-F238E27FC236}">
                <a16:creationId xmlns:a16="http://schemas.microsoft.com/office/drawing/2014/main" id="{0E8DAE3C-BF9A-432B-B31D-75AE2525330A}"/>
              </a:ext>
            </a:extLst>
          </p:cNvPr>
          <p:cNvSpPr txBox="1">
            <a:spLocks/>
          </p:cNvSpPr>
          <p:nvPr/>
        </p:nvSpPr>
        <p:spPr>
          <a:xfrm>
            <a:off x="37931561" y="15487810"/>
            <a:ext cx="4541269"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dirty="0"/>
              <a:t>Effects on Analysis</a:t>
            </a:r>
          </a:p>
        </p:txBody>
      </p:sp>
      <p:cxnSp>
        <p:nvCxnSpPr>
          <p:cNvPr id="8" name="Straight Connector 7">
            <a:extLst>
              <a:ext uri="{FF2B5EF4-FFF2-40B4-BE49-F238E27FC236}">
                <a16:creationId xmlns:a16="http://schemas.microsoft.com/office/drawing/2014/main" id="{48FDA785-0BC9-40B2-B2C9-87AE6D6EE8B1}"/>
              </a:ext>
            </a:extLst>
          </p:cNvPr>
          <p:cNvCxnSpPr>
            <a:cxnSpLocks/>
          </p:cNvCxnSpPr>
          <p:nvPr/>
        </p:nvCxnSpPr>
        <p:spPr>
          <a:xfrm>
            <a:off x="33365815" y="16468802"/>
            <a:ext cx="10102258"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DB095D68-3F37-4116-98B6-D6A100FA5993}"/>
              </a:ext>
            </a:extLst>
          </p:cNvPr>
          <p:cNvCxnSpPr>
            <a:cxnSpLocks/>
          </p:cNvCxnSpPr>
          <p:nvPr/>
        </p:nvCxnSpPr>
        <p:spPr>
          <a:xfrm flipV="1">
            <a:off x="38321566" y="15429166"/>
            <a:ext cx="0" cy="5798350"/>
          </a:xfrm>
          <a:prstGeom prst="line">
            <a:avLst/>
          </a:prstGeom>
        </p:spPr>
        <p:style>
          <a:lnRef idx="1">
            <a:schemeClr val="dk1"/>
          </a:lnRef>
          <a:fillRef idx="0">
            <a:schemeClr val="dk1"/>
          </a:fillRef>
          <a:effectRef idx="0">
            <a:schemeClr val="dk1"/>
          </a:effectRef>
          <a:fontRef idx="minor">
            <a:schemeClr val="tx1"/>
          </a:fontRef>
        </p:style>
      </p:cxnSp>
      <p:sp>
        <p:nvSpPr>
          <p:cNvPr id="63" name="Text Placeholder 86">
            <a:extLst>
              <a:ext uri="{FF2B5EF4-FFF2-40B4-BE49-F238E27FC236}">
                <a16:creationId xmlns:a16="http://schemas.microsoft.com/office/drawing/2014/main" id="{334C61C1-3070-4094-8388-A1AFD5746EB1}"/>
              </a:ext>
            </a:extLst>
          </p:cNvPr>
          <p:cNvSpPr txBox="1">
            <a:spLocks/>
          </p:cNvSpPr>
          <p:nvPr/>
        </p:nvSpPr>
        <p:spPr>
          <a:xfrm>
            <a:off x="5932593" y="9939611"/>
            <a:ext cx="4583894" cy="569384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Percent Districts Spent on Instruction</a:t>
            </a:r>
          </a:p>
          <a:p>
            <a:endParaRPr lang="en-US" dirty="0"/>
          </a:p>
          <a:p>
            <a:r>
              <a:rPr lang="en-US" dirty="0"/>
              <a:t>Percent Districts Spent on Administration</a:t>
            </a:r>
          </a:p>
          <a:p>
            <a:endParaRPr lang="en-US" dirty="0"/>
          </a:p>
          <a:p>
            <a:r>
              <a:rPr lang="en-US" dirty="0"/>
              <a:t>Percent Districts Spent on Student Support Services</a:t>
            </a:r>
          </a:p>
          <a:p>
            <a:endParaRPr lang="en-US" dirty="0"/>
          </a:p>
          <a:p>
            <a:r>
              <a:rPr lang="en-US" dirty="0"/>
              <a:t>District Teacher Experience</a:t>
            </a:r>
          </a:p>
          <a:p>
            <a:endParaRPr lang="en-US" dirty="0"/>
          </a:p>
          <a:p>
            <a:r>
              <a:rPr lang="en-US" dirty="0"/>
              <a:t>Administrator to Student Ratio</a:t>
            </a:r>
          </a:p>
        </p:txBody>
      </p:sp>
      <p:sp>
        <p:nvSpPr>
          <p:cNvPr id="65" name="Text Placeholder 86">
            <a:extLst>
              <a:ext uri="{FF2B5EF4-FFF2-40B4-BE49-F238E27FC236}">
                <a16:creationId xmlns:a16="http://schemas.microsoft.com/office/drawing/2014/main" id="{7A6668FE-2DE2-4EFC-B6FF-9962AB62D741}"/>
              </a:ext>
            </a:extLst>
          </p:cNvPr>
          <p:cNvSpPr txBox="1">
            <a:spLocks/>
          </p:cNvSpPr>
          <p:nvPr/>
        </p:nvSpPr>
        <p:spPr>
          <a:xfrm>
            <a:off x="4385762" y="12394959"/>
            <a:ext cx="1444576" cy="100025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500" dirty="0"/>
              <a:t>VS</a:t>
            </a:r>
          </a:p>
        </p:txBody>
      </p:sp>
      <p:sp>
        <p:nvSpPr>
          <p:cNvPr id="67" name="Text Placeholder 88">
            <a:extLst>
              <a:ext uri="{FF2B5EF4-FFF2-40B4-BE49-F238E27FC236}">
                <a16:creationId xmlns:a16="http://schemas.microsoft.com/office/drawing/2014/main" id="{433CACB8-DC8C-4435-92A1-58D283057033}"/>
              </a:ext>
            </a:extLst>
          </p:cNvPr>
          <p:cNvSpPr txBox="1">
            <a:spLocks/>
          </p:cNvSpPr>
          <p:nvPr/>
        </p:nvSpPr>
        <p:spPr>
          <a:xfrm>
            <a:off x="493519" y="25074464"/>
            <a:ext cx="10050462" cy="754045"/>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Results</a:t>
            </a:r>
          </a:p>
        </p:txBody>
      </p:sp>
      <p:sp>
        <p:nvSpPr>
          <p:cNvPr id="72" name="Text Placeholder 99">
            <a:extLst>
              <a:ext uri="{FF2B5EF4-FFF2-40B4-BE49-F238E27FC236}">
                <a16:creationId xmlns:a16="http://schemas.microsoft.com/office/drawing/2014/main" id="{C2702A84-5300-448B-B276-240CB5D44A36}"/>
              </a:ext>
            </a:extLst>
          </p:cNvPr>
          <p:cNvSpPr txBox="1">
            <a:spLocks/>
          </p:cNvSpPr>
          <p:nvPr/>
        </p:nvSpPr>
        <p:spPr>
          <a:xfrm>
            <a:off x="451756" y="25977547"/>
            <a:ext cx="10056813" cy="353940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Interestingly, student support expenditures, such as on counselors, were not strongly associated with better student outcomes. There were weak correlations in the data between teachers with more experience and students with better performances on Arizona’s standard exams along with more experienced teachers and higher teacher salaries. For most other trends examined with student performance metrics, including the percentage a district spent on administration, and the students per administrator, there were no strong correlations in the data.</a:t>
            </a:r>
          </a:p>
        </p:txBody>
      </p:sp>
      <p:pic>
        <p:nvPicPr>
          <p:cNvPr id="1030" name="Picture 6">
            <a:extLst>
              <a:ext uri="{FF2B5EF4-FFF2-40B4-BE49-F238E27FC236}">
                <a16:creationId xmlns:a16="http://schemas.microsoft.com/office/drawing/2014/main" id="{4575DFCB-1EAE-4DCF-87AF-C67C249F9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9447" y="14775115"/>
            <a:ext cx="7995584" cy="49439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FD17789-DF37-4074-8403-EDC4DE42A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5636" y="14775115"/>
            <a:ext cx="8022959" cy="49608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id="{BD786A66-57FE-4DE3-B350-5318B2356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9447" y="20051040"/>
            <a:ext cx="8022959" cy="4960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a:extLst>
              <a:ext uri="{FF2B5EF4-FFF2-40B4-BE49-F238E27FC236}">
                <a16:creationId xmlns:a16="http://schemas.microsoft.com/office/drawing/2014/main" id="{C457D305-7A10-43CC-B05C-58E4FA86D6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95904" y="20067883"/>
            <a:ext cx="8003496" cy="49488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a:extLst>
              <a:ext uri="{FF2B5EF4-FFF2-40B4-BE49-F238E27FC236}">
                <a16:creationId xmlns:a16="http://schemas.microsoft.com/office/drawing/2014/main" id="{B7F9E32F-3469-4E22-94F5-44FD8A2288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15192" y="25405518"/>
            <a:ext cx="8017213" cy="4957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a:extLst>
              <a:ext uri="{FF2B5EF4-FFF2-40B4-BE49-F238E27FC236}">
                <a16:creationId xmlns:a16="http://schemas.microsoft.com/office/drawing/2014/main" id="{A40E53C9-A33D-4635-9683-FC7E642440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27332" y="25449448"/>
            <a:ext cx="8003497" cy="49488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6BBD302-1A42-43E3-9D87-D167ED8FAF44}"/>
              </a:ext>
            </a:extLst>
          </p:cNvPr>
          <p:cNvSpPr/>
          <p:nvPr/>
        </p:nvSpPr>
        <p:spPr>
          <a:xfrm>
            <a:off x="675861" y="10813774"/>
            <a:ext cx="3170582" cy="362935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CF4618E-19B8-44DA-A266-71A5FCA980DC}"/>
              </a:ext>
            </a:extLst>
          </p:cNvPr>
          <p:cNvSpPr/>
          <p:nvPr/>
        </p:nvSpPr>
        <p:spPr>
          <a:xfrm>
            <a:off x="6033374" y="10125300"/>
            <a:ext cx="4188927" cy="5362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849B995-1DB7-4D04-BD31-0B2A59F9AA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26098" y="436090"/>
            <a:ext cx="5534930" cy="446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2418</TotalTime>
  <Words>610</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justin colyar</cp:lastModifiedBy>
  <cp:revision>137</cp:revision>
  <dcterms:created xsi:type="dcterms:W3CDTF">2012-02-03T19:11:35Z</dcterms:created>
  <dcterms:modified xsi:type="dcterms:W3CDTF">2019-12-09T22:04:57Z</dcterms:modified>
  <cp:category>Research poster templates</cp:category>
</cp:coreProperties>
</file>